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58" r:id="rId4"/>
    <p:sldId id="259" r:id="rId5"/>
    <p:sldId id="273" r:id="rId6"/>
    <p:sldId id="275" r:id="rId7"/>
    <p:sldId id="261" r:id="rId8"/>
    <p:sldId id="260" r:id="rId9"/>
    <p:sldId id="265" r:id="rId10"/>
    <p:sldId id="262" r:id="rId11"/>
    <p:sldId id="277" r:id="rId12"/>
    <p:sldId id="279" r:id="rId13"/>
    <p:sldId id="281" r:id="rId14"/>
    <p:sldId id="282" r:id="rId15"/>
    <p:sldId id="283" r:id="rId16"/>
    <p:sldId id="291" r:id="rId17"/>
    <p:sldId id="287" r:id="rId18"/>
    <p:sldId id="288" r:id="rId19"/>
    <p:sldId id="289" r:id="rId20"/>
    <p:sldId id="292" r:id="rId21"/>
    <p:sldId id="293" r:id="rId22"/>
    <p:sldId id="294" r:id="rId23"/>
    <p:sldId id="295" r:id="rId24"/>
    <p:sldId id="268" r:id="rId25"/>
    <p:sldId id="269" r:id="rId26"/>
    <p:sldId id="272" r:id="rId27"/>
    <p:sldId id="271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9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/Relationships>
</file>

<file path=ppt/media/image1.jpg>
</file>

<file path=ppt/media/image10.png>
</file>

<file path=ppt/media/image14.png>
</file>

<file path=ppt/media/image17.png>
</file>

<file path=ppt/media/image18.png>
</file>

<file path=ppt/media/image2.jpg>
</file>

<file path=ppt/media/image21.png>
</file>

<file path=ppt/media/image22.pn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4.jpg>
</file>

<file path=ppt/media/image5.jp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086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07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938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487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186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53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14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0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6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74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259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C84E6-45C0-8448-8DC1-A4F568CDFD13}" type="datetimeFigureOut">
              <a:rPr lang="en-US" smtClean="0"/>
              <a:t>12/12/11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EC97AF-EBE6-B847-B7ED-53AD7B3D10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13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17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18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21.png"/><Relationship Id="rId5" Type="http://schemas.openxmlformats.org/officeDocument/2006/relationships/package" Target="../embeddings/Microsoft_Word_Document5.docx"/><Relationship Id="rId6" Type="http://schemas.openxmlformats.org/officeDocument/2006/relationships/image" Target="../media/image22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4" Type="http://schemas.openxmlformats.org/officeDocument/2006/relationships/image" Target="../media/image29.jpg"/><Relationship Id="rId5" Type="http://schemas.openxmlformats.org/officeDocument/2006/relationships/image" Target="../media/image30.jpg"/><Relationship Id="rId6" Type="http://schemas.openxmlformats.org/officeDocument/2006/relationships/image" Target="../media/image31.jpg"/><Relationship Id="rId7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lk.uvt.nl/~toine/publications/bogers.2009.recsys2009-workshop.pdf" TargetMode="External"/><Relationship Id="rId4" Type="http://schemas.openxmlformats.org/officeDocument/2006/relationships/hyperlink" Target="http://www.springerlink.com/content/m812ng6155r2v7l6/fulltext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ublic.research.att.com/~volinsky/netflix/cfworkshop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Generating Effective Item Recommendations for Etsy Users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Georgia"/>
                <a:cs typeface="Georgia"/>
              </a:rPr>
              <a:t>Shirmung Bielefeld</a:t>
            </a:r>
          </a:p>
          <a:p>
            <a:r>
              <a:rPr lang="en-US" sz="2400" dirty="0" smtClean="0">
                <a:latin typeface="Georgia"/>
                <a:cs typeface="Georgia"/>
              </a:rPr>
              <a:t>Howard Jing</a:t>
            </a:r>
          </a:p>
          <a:p>
            <a:r>
              <a:rPr lang="en-US" sz="2400" dirty="0" smtClean="0">
                <a:latin typeface="Georgia"/>
                <a:cs typeface="Georgia"/>
              </a:rPr>
              <a:t>Karen Li</a:t>
            </a:r>
            <a:endParaRPr lang="en-US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06204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Item-Based Collaborative Filtering Using the k-Nearest Neighbor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 descr="figure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286" y="2163355"/>
            <a:ext cx="4252840" cy="2551704"/>
          </a:xfrm>
          <a:prstGeom prst="rect">
            <a:avLst/>
          </a:prstGeom>
        </p:spPr>
      </p:pic>
      <p:pic>
        <p:nvPicPr>
          <p:cNvPr id="6" name="Picture 5" descr="figure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29"/>
          <a:stretch/>
        </p:blipFill>
        <p:spPr>
          <a:xfrm>
            <a:off x="5486126" y="2163355"/>
            <a:ext cx="2428415" cy="264577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19433" y="2575057"/>
            <a:ext cx="38042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608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Cosine Similarity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10" y="2788704"/>
            <a:ext cx="7548312" cy="15971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10" y="2041247"/>
            <a:ext cx="3209668" cy="74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25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/>
                <a:cs typeface="Georgia"/>
              </a:rPr>
              <a:t>Item-Based Collaborative Filtering Using the k-Nearest Neighbor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8" y="1869563"/>
            <a:ext cx="9144000" cy="308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69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/>
                <a:cs typeface="Georgia"/>
              </a:rPr>
              <a:t>M</a:t>
            </a:r>
            <a:r>
              <a:rPr lang="en-US" dirty="0" smtClean="0">
                <a:latin typeface="Georgia"/>
                <a:cs typeface="Georgia"/>
              </a:rPr>
              <a:t>ean Number </a:t>
            </a:r>
            <a:r>
              <a:rPr lang="en-US" dirty="0">
                <a:latin typeface="Georgia"/>
                <a:cs typeface="Georgia"/>
              </a:rPr>
              <a:t>of corduroy’s </a:t>
            </a:r>
            <a:r>
              <a:rPr lang="en-US" dirty="0" smtClean="0">
                <a:latin typeface="Georgia"/>
                <a:cs typeface="Georgia"/>
              </a:rPr>
              <a:t>Favorite </a:t>
            </a:r>
            <a:r>
              <a:rPr lang="en-US" dirty="0" smtClean="0">
                <a:latin typeface="Georgia"/>
                <a:cs typeface="Georgia"/>
              </a:rPr>
              <a:t>Items…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pPr marL="0" indent="0" algn="ctr">
              <a:buNone/>
            </a:pPr>
            <a:r>
              <a:rPr lang="en-US" dirty="0" smtClean="0">
                <a:latin typeface="Georgia"/>
                <a:cs typeface="Georgia"/>
              </a:rPr>
              <a:t>…within </a:t>
            </a:r>
            <a:r>
              <a:rPr lang="en-US" dirty="0">
                <a:latin typeface="Georgia"/>
                <a:cs typeface="Georgia"/>
              </a:rPr>
              <a:t>the top n% of the 5972 total </a:t>
            </a:r>
            <a:r>
              <a:rPr lang="en-US" dirty="0" smtClean="0">
                <a:latin typeface="Georgia"/>
                <a:cs typeface="Georgia"/>
              </a:rPr>
              <a:t>items</a:t>
            </a:r>
            <a:endParaRPr lang="en-US" dirty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8332087"/>
              </p:ext>
            </p:extLst>
          </p:nvPr>
        </p:nvGraphicFramePr>
        <p:xfrm>
          <a:off x="457200" y="1999627"/>
          <a:ext cx="8229600" cy="1820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Document" r:id="rId3" imgW="5626100" imgH="1244600" progId="Word.Document.12">
                  <p:embed/>
                </p:oleObj>
              </mc:Choice>
              <mc:Fallback>
                <p:oleObj name="Document" r:id="rId3" imgW="5626100" imgH="1244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999627"/>
                        <a:ext cx="8229600" cy="18205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7028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2D Line Plot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r>
              <a:rPr lang="en-US" dirty="0" smtClean="0">
                <a:latin typeface="Georgia"/>
                <a:cs typeface="Georgia"/>
              </a:rPr>
              <a:t>green </a:t>
            </a:r>
            <a:r>
              <a:rPr lang="en-US" dirty="0">
                <a:latin typeface="Georgia"/>
                <a:cs typeface="Georgia"/>
              </a:rPr>
              <a:t>lines represent corduroy’s favorite </a:t>
            </a:r>
            <a:r>
              <a:rPr lang="en-US" dirty="0" smtClean="0">
                <a:latin typeface="Georgia"/>
                <a:cs typeface="Georgia"/>
              </a:rPr>
              <a:t>items</a:t>
            </a:r>
          </a:p>
          <a:p>
            <a:r>
              <a:rPr lang="en-US" dirty="0" smtClean="0">
                <a:latin typeface="Georgia"/>
                <a:cs typeface="Georgia"/>
              </a:rPr>
              <a:t>red </a:t>
            </a:r>
            <a:r>
              <a:rPr lang="en-US" dirty="0">
                <a:latin typeface="Georgia"/>
                <a:cs typeface="Georgia"/>
              </a:rPr>
              <a:t>lines represent random items </a:t>
            </a:r>
          </a:p>
          <a:p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211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33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Cumulative Distribution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008" y="1417638"/>
            <a:ext cx="5155044" cy="471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56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/>
                <a:cs typeface="Georgia"/>
              </a:rPr>
              <a:t>Revealed Preference Through Weighted Tags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w</a:t>
            </a:r>
            <a:r>
              <a:rPr lang="en-US" dirty="0" smtClean="0">
                <a:latin typeface="Georgia"/>
                <a:cs typeface="Georgia"/>
              </a:rPr>
              <a:t>eigh tags based on their occurrence count </a:t>
            </a:r>
          </a:p>
          <a:p>
            <a:r>
              <a:rPr lang="en-US" dirty="0" smtClean="0">
                <a:latin typeface="Georgia"/>
                <a:cs typeface="Georgia"/>
              </a:rPr>
              <a:t>f</a:t>
            </a:r>
            <a:r>
              <a:rPr lang="en-US" dirty="0" smtClean="0">
                <a:latin typeface="Georgia"/>
                <a:cs typeface="Georgia"/>
              </a:rPr>
              <a:t>orm weight look-up table fo</a:t>
            </a:r>
            <a:r>
              <a:rPr lang="en-US" dirty="0" smtClean="0">
                <a:latin typeface="Georgia"/>
                <a:cs typeface="Georgia"/>
              </a:rPr>
              <a:t>r evaluating the preference of an item</a:t>
            </a:r>
            <a:endParaRPr lang="en-US" dirty="0">
              <a:latin typeface="Georgia"/>
              <a:cs typeface="Georgia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0421236"/>
              </p:ext>
            </p:extLst>
          </p:nvPr>
        </p:nvGraphicFramePr>
        <p:xfrm>
          <a:off x="457200" y="4103283"/>
          <a:ext cx="8229600" cy="22106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Document" r:id="rId3" imgW="5626100" imgH="1511300" progId="Word.Document.12">
                  <p:embed/>
                </p:oleObj>
              </mc:Choice>
              <mc:Fallback>
                <p:oleObj name="Document" r:id="rId3" imgW="5626100" imgH="1511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4103283"/>
                        <a:ext cx="8229600" cy="22106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6306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/>
                <a:cs typeface="Georgia"/>
              </a:rPr>
              <a:t>M</a:t>
            </a:r>
            <a:r>
              <a:rPr lang="en-US" dirty="0" smtClean="0">
                <a:latin typeface="Georgia"/>
                <a:cs typeface="Georgia"/>
              </a:rPr>
              <a:t>ean Number </a:t>
            </a:r>
            <a:r>
              <a:rPr lang="en-US" dirty="0">
                <a:latin typeface="Georgia"/>
                <a:cs typeface="Georgia"/>
              </a:rPr>
              <a:t>of corduroy’s </a:t>
            </a:r>
            <a:r>
              <a:rPr lang="en-US" dirty="0" smtClean="0">
                <a:latin typeface="Georgia"/>
                <a:cs typeface="Georgia"/>
              </a:rPr>
              <a:t>Favorite </a:t>
            </a:r>
            <a:r>
              <a:rPr lang="en-US" dirty="0" smtClean="0">
                <a:latin typeface="Georgia"/>
                <a:cs typeface="Georgia"/>
              </a:rPr>
              <a:t>Items…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pPr marL="0" indent="0" algn="ctr">
              <a:buNone/>
            </a:pPr>
            <a:r>
              <a:rPr lang="en-US" dirty="0" smtClean="0">
                <a:latin typeface="Georgia"/>
                <a:cs typeface="Georgia"/>
              </a:rPr>
              <a:t>…</a:t>
            </a:r>
            <a:r>
              <a:rPr lang="en-US" dirty="0" smtClean="0">
                <a:latin typeface="Georgia"/>
                <a:cs typeface="Georgia"/>
              </a:rPr>
              <a:t>within </a:t>
            </a:r>
            <a:r>
              <a:rPr lang="en-US" dirty="0">
                <a:latin typeface="Georgia"/>
                <a:cs typeface="Georgia"/>
              </a:rPr>
              <a:t>the top n% of the 5972 total </a:t>
            </a:r>
            <a:r>
              <a:rPr lang="en-US" dirty="0" smtClean="0">
                <a:latin typeface="Georgia"/>
                <a:cs typeface="Georgia"/>
              </a:rPr>
              <a:t>items</a:t>
            </a:r>
            <a:endParaRPr lang="en-US" dirty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1583544"/>
              </p:ext>
            </p:extLst>
          </p:nvPr>
        </p:nvGraphicFramePr>
        <p:xfrm>
          <a:off x="457200" y="1999627"/>
          <a:ext cx="8229600" cy="1820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ocument" r:id="rId3" imgW="5626100" imgH="1244600" progId="Word.Document.12">
                  <p:embed/>
                </p:oleObj>
              </mc:Choice>
              <mc:Fallback>
                <p:oleObj name="Document" r:id="rId3" imgW="5626100" imgH="1244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999627"/>
                        <a:ext cx="8229600" cy="18205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0488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2D Line Plot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r>
              <a:rPr lang="en-US" dirty="0" smtClean="0">
                <a:latin typeface="Georgia"/>
                <a:cs typeface="Georgia"/>
              </a:rPr>
              <a:t>green </a:t>
            </a:r>
            <a:r>
              <a:rPr lang="en-US" dirty="0">
                <a:latin typeface="Georgia"/>
                <a:cs typeface="Georgia"/>
              </a:rPr>
              <a:t>lines represent corduroy’s favorite </a:t>
            </a:r>
            <a:r>
              <a:rPr lang="en-US" dirty="0" smtClean="0">
                <a:latin typeface="Georgia"/>
                <a:cs typeface="Georgia"/>
              </a:rPr>
              <a:t>items</a:t>
            </a:r>
          </a:p>
          <a:p>
            <a:r>
              <a:rPr lang="en-US" dirty="0" smtClean="0">
                <a:latin typeface="Georgia"/>
                <a:cs typeface="Georgia"/>
              </a:rPr>
              <a:t>red </a:t>
            </a:r>
            <a:r>
              <a:rPr lang="en-US" dirty="0">
                <a:latin typeface="Georgia"/>
                <a:cs typeface="Georgia"/>
              </a:rPr>
              <a:t>lines represent random items </a:t>
            </a:r>
          </a:p>
          <a:p>
            <a:endParaRPr lang="en-US" dirty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8229600" cy="21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61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Cumulative Distribution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007" y="1417638"/>
            <a:ext cx="5167879" cy="471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1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eorgia"/>
                <a:cs typeface="Georgia"/>
              </a:rPr>
              <a:t>Item Recommendation Systems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important for commercial websites</a:t>
            </a:r>
          </a:p>
          <a:p>
            <a:r>
              <a:rPr lang="en-US" dirty="0">
                <a:latin typeface="Georgia"/>
                <a:cs typeface="Georgia"/>
              </a:rPr>
              <a:t>show users items relevant to their interests</a:t>
            </a:r>
          </a:p>
          <a:p>
            <a:r>
              <a:rPr lang="en-US" dirty="0">
                <a:latin typeface="Georgia"/>
                <a:cs typeface="Georgia"/>
              </a:rPr>
              <a:t>incite users to purchase items</a:t>
            </a:r>
          </a:p>
        </p:txBody>
      </p:sp>
    </p:spTree>
    <p:extLst>
      <p:ext uri="{BB962C8B-B14F-4D97-AF65-F5344CB8AC3E}">
        <p14:creationId xmlns:p14="http://schemas.microsoft.com/office/powerpoint/2010/main" val="894044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/>
                <a:cs typeface="Georgia"/>
              </a:rPr>
              <a:t>Effects of Ignoring Top Categories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i</a:t>
            </a:r>
            <a:r>
              <a:rPr lang="en-US" dirty="0" smtClean="0">
                <a:latin typeface="Georgia"/>
                <a:cs typeface="Georgia"/>
              </a:rPr>
              <a:t>gnore random items’ tags that are also top categories (</a:t>
            </a:r>
            <a:r>
              <a:rPr lang="en-US" dirty="0" err="1" smtClean="0">
                <a:latin typeface="Georgia"/>
                <a:cs typeface="Georgia"/>
              </a:rPr>
              <a:t>ie</a:t>
            </a:r>
            <a:r>
              <a:rPr lang="en-US" dirty="0" smtClean="0">
                <a:latin typeface="Georgia"/>
                <a:cs typeface="Georgia"/>
              </a:rPr>
              <a:t>: “supplies”, “accessories”)</a:t>
            </a:r>
          </a:p>
          <a:p>
            <a:r>
              <a:rPr lang="en-US" dirty="0">
                <a:latin typeface="Georgia"/>
                <a:cs typeface="Georgia"/>
              </a:rPr>
              <a:t>p</a:t>
            </a:r>
            <a:r>
              <a:rPr lang="en-US" dirty="0" smtClean="0">
                <a:latin typeface="Georgia"/>
                <a:cs typeface="Georgia"/>
              </a:rPr>
              <a:t>otentially weight rarer and more specific tags more heavily </a:t>
            </a: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266827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eorgia"/>
                <a:cs typeface="Georgia"/>
              </a:rPr>
              <a:t>M</a:t>
            </a:r>
            <a:r>
              <a:rPr lang="en-US" dirty="0" smtClean="0">
                <a:latin typeface="Georgia"/>
                <a:cs typeface="Georgia"/>
              </a:rPr>
              <a:t>ean Number </a:t>
            </a:r>
            <a:r>
              <a:rPr lang="en-US" dirty="0">
                <a:latin typeface="Georgia"/>
                <a:cs typeface="Georgia"/>
              </a:rPr>
              <a:t>of corduroy’s </a:t>
            </a:r>
            <a:r>
              <a:rPr lang="en-US" dirty="0" smtClean="0">
                <a:latin typeface="Georgia"/>
                <a:cs typeface="Georgia"/>
              </a:rPr>
              <a:t>Favorite </a:t>
            </a:r>
            <a:r>
              <a:rPr lang="en-US" dirty="0" smtClean="0">
                <a:latin typeface="Georgia"/>
                <a:cs typeface="Georgia"/>
              </a:rPr>
              <a:t>Items…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907013"/>
              </p:ext>
            </p:extLst>
          </p:nvPr>
        </p:nvGraphicFramePr>
        <p:xfrm>
          <a:off x="457200" y="1784866"/>
          <a:ext cx="8229600" cy="1820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Document" r:id="rId3" imgW="5626100" imgH="1244600" progId="Word.Document.12">
                  <p:embed/>
                </p:oleObj>
              </mc:Choice>
              <mc:Fallback>
                <p:oleObj name="Document" r:id="rId3" imgW="5626100" imgH="1244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784866"/>
                        <a:ext cx="8229600" cy="18205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3193961"/>
              </p:ext>
            </p:extLst>
          </p:nvPr>
        </p:nvGraphicFramePr>
        <p:xfrm>
          <a:off x="457200" y="4334068"/>
          <a:ext cx="8229600" cy="1820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Document" r:id="rId5" imgW="5626100" imgH="1244600" progId="Word.Document.12">
                  <p:embed/>
                </p:oleObj>
              </mc:Choice>
              <mc:Fallback>
                <p:oleObj name="Document" r:id="rId5" imgW="5626100" imgH="1244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200" y="4334068"/>
                        <a:ext cx="8229600" cy="18205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868971" y="3420744"/>
            <a:ext cx="6817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/>
                <a:cs typeface="Georgia"/>
              </a:rPr>
              <a:t>Item-Based Collaborative Filtering Using the k-Nearest Neighbor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23244" y="5936785"/>
            <a:ext cx="476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/>
                <a:cs typeface="Georgia"/>
              </a:rPr>
              <a:t>Revealed Preference Through Weighted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340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2D Line Plot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 smtClean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35330"/>
            <a:ext cx="8229600" cy="2138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4093514"/>
            <a:ext cx="8319797" cy="21619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68971" y="3523102"/>
            <a:ext cx="6817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/>
                <a:cs typeface="Georgia"/>
              </a:rPr>
              <a:t>Item-Based Collaborative Filtering Using the k-Nearest Neighbor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23244" y="6314407"/>
            <a:ext cx="476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/>
                <a:cs typeface="Georgia"/>
              </a:rPr>
              <a:t>Revealed Preference Through Weighted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810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Cumulative Distribution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62" y="1417639"/>
            <a:ext cx="4364760" cy="39911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283" y="1411076"/>
            <a:ext cx="4499242" cy="40179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387" y="5431444"/>
            <a:ext cx="3716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eorgia"/>
                <a:cs typeface="Georgia"/>
              </a:rPr>
              <a:t>Item-Based Collaborative Filtering </a:t>
            </a:r>
            <a:endParaRPr lang="en-US" dirty="0" smtClean="0">
              <a:latin typeface="Georgia"/>
              <a:cs typeface="Georgia"/>
            </a:endParaRPr>
          </a:p>
          <a:p>
            <a:pPr algn="ctr"/>
            <a:r>
              <a:rPr lang="en-US" dirty="0" smtClean="0">
                <a:latin typeface="Georgia"/>
                <a:cs typeface="Georgia"/>
              </a:rPr>
              <a:t>Using </a:t>
            </a:r>
            <a:r>
              <a:rPr lang="en-US" dirty="0">
                <a:latin typeface="Georgia"/>
                <a:cs typeface="Georgia"/>
              </a:rPr>
              <a:t>the k-Nearest Neighbor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93005" y="5431444"/>
            <a:ext cx="2633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eorgia"/>
                <a:cs typeface="Georgia"/>
              </a:rPr>
              <a:t>Revealed Preference </a:t>
            </a:r>
            <a:endParaRPr lang="en-US" dirty="0" smtClean="0">
              <a:latin typeface="Georgia"/>
              <a:cs typeface="Georgia"/>
            </a:endParaRPr>
          </a:p>
          <a:p>
            <a:pPr algn="ctr"/>
            <a:r>
              <a:rPr lang="en-US" dirty="0" smtClean="0">
                <a:latin typeface="Georgia"/>
                <a:cs typeface="Georgia"/>
              </a:rPr>
              <a:t>Through </a:t>
            </a:r>
            <a:r>
              <a:rPr lang="en-US" dirty="0">
                <a:latin typeface="Georgia"/>
                <a:cs typeface="Georgia"/>
              </a:rPr>
              <a:t>Weighted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38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Conclusions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o</a:t>
            </a:r>
            <a:r>
              <a:rPr lang="en-US" dirty="0" smtClean="0">
                <a:latin typeface="Georgia"/>
                <a:cs typeface="Georgia"/>
              </a:rPr>
              <a:t>verall fairly happy with results</a:t>
            </a:r>
          </a:p>
          <a:p>
            <a:r>
              <a:rPr lang="en-US" dirty="0">
                <a:latin typeface="Georgia"/>
                <a:cs typeface="Georgia"/>
              </a:rPr>
              <a:t>c</a:t>
            </a:r>
            <a:r>
              <a:rPr lang="en-US" dirty="0" smtClean="0">
                <a:latin typeface="Georgia"/>
                <a:cs typeface="Georgia"/>
              </a:rPr>
              <a:t>orduroy’s favorite items that were included in testing set tended to cluster towards the top of recommendation list</a:t>
            </a:r>
          </a:p>
          <a:p>
            <a:r>
              <a:rPr lang="en-US" dirty="0">
                <a:latin typeface="Georgia"/>
                <a:cs typeface="Georgia"/>
              </a:rPr>
              <a:t>r</a:t>
            </a:r>
            <a:r>
              <a:rPr lang="en-US" dirty="0" smtClean="0">
                <a:latin typeface="Georgia"/>
                <a:cs typeface="Georgia"/>
              </a:rPr>
              <a:t>ecommend items above certain threshold</a:t>
            </a: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34242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Future Considerations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g</a:t>
            </a:r>
            <a:r>
              <a:rPr lang="en-US" dirty="0" smtClean="0">
                <a:latin typeface="Georgia"/>
                <a:cs typeface="Georgia"/>
              </a:rPr>
              <a:t>enerating item recommendations based on user similarity</a:t>
            </a:r>
          </a:p>
          <a:p>
            <a:r>
              <a:rPr lang="en-US" dirty="0">
                <a:latin typeface="Georgia"/>
                <a:cs typeface="Georgia"/>
              </a:rPr>
              <a:t>g</a:t>
            </a:r>
            <a:r>
              <a:rPr lang="en-US" dirty="0" smtClean="0">
                <a:latin typeface="Georgia"/>
                <a:cs typeface="Georgia"/>
              </a:rPr>
              <a:t>rouping tags that are similar to or correlate with each other</a:t>
            </a: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41147491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59543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Questions?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3" name="Picture 2" descr="il_170x135.13102873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0" y="415925"/>
            <a:ext cx="2159000" cy="1714500"/>
          </a:xfrm>
          <a:prstGeom prst="rect">
            <a:avLst/>
          </a:prstGeom>
        </p:spPr>
      </p:pic>
      <p:pic>
        <p:nvPicPr>
          <p:cNvPr id="11" name="Picture 10" descr="il_170x135.27568613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705" y="415925"/>
            <a:ext cx="2159000" cy="1714500"/>
          </a:xfrm>
          <a:prstGeom prst="rect">
            <a:avLst/>
          </a:prstGeom>
        </p:spPr>
      </p:pic>
      <p:pic>
        <p:nvPicPr>
          <p:cNvPr id="13" name="Picture 12" descr="il_170x135.2470243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15925"/>
            <a:ext cx="2159000" cy="1714500"/>
          </a:xfrm>
          <a:prstGeom prst="rect">
            <a:avLst/>
          </a:prstGeom>
        </p:spPr>
      </p:pic>
      <p:pic>
        <p:nvPicPr>
          <p:cNvPr id="14" name="Picture 13" descr="il_170x135.279327798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0" y="4739678"/>
            <a:ext cx="2159000" cy="1714500"/>
          </a:xfrm>
          <a:prstGeom prst="rect">
            <a:avLst/>
          </a:prstGeom>
        </p:spPr>
      </p:pic>
      <p:pic>
        <p:nvPicPr>
          <p:cNvPr id="16" name="Picture 15" descr="il_170x135.293509426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705" y="4739678"/>
            <a:ext cx="2159000" cy="17145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" y="4739678"/>
            <a:ext cx="2159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38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R</a:t>
            </a:r>
            <a:r>
              <a:rPr lang="en-US" dirty="0" smtClean="0">
                <a:latin typeface="Georgia"/>
                <a:cs typeface="Georgia"/>
              </a:rPr>
              <a:t>eferences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>
                <a:latin typeface="Georgia"/>
                <a:cs typeface="Georgia"/>
                <a:hlinkClick r:id="rId2"/>
              </a:rPr>
              <a:t>http://public.research.att.com/~volinsky/netflix/</a:t>
            </a:r>
            <a:r>
              <a:rPr lang="en-US" u="sng" dirty="0" smtClean="0">
                <a:latin typeface="Georgia"/>
                <a:cs typeface="Georgia"/>
                <a:hlinkClick r:id="rId2"/>
              </a:rPr>
              <a:t>cfworkshop.pdf</a:t>
            </a:r>
            <a:endParaRPr lang="en-US" u="sng" smtClean="0">
              <a:latin typeface="Georgia"/>
              <a:cs typeface="Georgia"/>
            </a:endParaRPr>
          </a:p>
          <a:p>
            <a:r>
              <a:rPr lang="en-US" u="sng" smtClean="0">
                <a:latin typeface="Georgia"/>
                <a:cs typeface="Georgia"/>
                <a:hlinkClick r:id="rId3"/>
              </a:rPr>
              <a:t>http</a:t>
            </a:r>
            <a:r>
              <a:rPr lang="en-US" u="sng" dirty="0">
                <a:latin typeface="Georgia"/>
                <a:cs typeface="Georgia"/>
                <a:hlinkClick r:id="rId3"/>
              </a:rPr>
              <a:t>://ilk.uvt.nl/~toine/publications/bogers.2009.recsys2009-workshop.pdf</a:t>
            </a:r>
            <a:endParaRPr lang="en-US" dirty="0">
              <a:latin typeface="Georgia"/>
              <a:cs typeface="Georgia"/>
            </a:endParaRPr>
          </a:p>
          <a:p>
            <a:r>
              <a:rPr lang="en-US" u="sng" dirty="0">
                <a:latin typeface="Georgia"/>
                <a:cs typeface="Georgia"/>
                <a:hlinkClick r:id="rId4"/>
              </a:rPr>
              <a:t>http://www.springerlink.com/content/m812ng6155r2v7l6/</a:t>
            </a:r>
            <a:r>
              <a:rPr lang="en-US" u="sng" dirty="0" smtClean="0">
                <a:latin typeface="Georgia"/>
                <a:cs typeface="Georgia"/>
                <a:hlinkClick r:id="rId4"/>
              </a:rPr>
              <a:t>fulltext.pdf</a:t>
            </a:r>
            <a:endParaRPr lang="en-US" u="sng" dirty="0" smtClean="0">
              <a:latin typeface="Georgia"/>
              <a:cs typeface="Georgia"/>
            </a:endParaRPr>
          </a:p>
          <a:p>
            <a:pPr marL="0" indent="0">
              <a:buNone/>
            </a:pPr>
            <a:endParaRPr lang="en-US" dirty="0">
              <a:latin typeface="Georgia"/>
              <a:cs typeface="Georgia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494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59543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Etsy is the world’s handmade marketplace.</a:t>
            </a:r>
            <a:endParaRPr lang="en-US" dirty="0">
              <a:latin typeface="Georgia"/>
              <a:cs typeface="Georgia"/>
            </a:endParaRPr>
          </a:p>
        </p:txBody>
      </p:sp>
      <p:pic>
        <p:nvPicPr>
          <p:cNvPr id="5" name="Picture 4" descr="imag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15925"/>
            <a:ext cx="2159000" cy="1714500"/>
          </a:xfrm>
          <a:prstGeom prst="rect">
            <a:avLst/>
          </a:prstGeom>
        </p:spPr>
      </p:pic>
      <p:pic>
        <p:nvPicPr>
          <p:cNvPr id="7" name="Picture 6" descr="il_170x135.20999669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0" y="415925"/>
            <a:ext cx="2159000" cy="1714500"/>
          </a:xfrm>
          <a:prstGeom prst="rect">
            <a:avLst/>
          </a:prstGeom>
        </p:spPr>
      </p:pic>
      <p:pic>
        <p:nvPicPr>
          <p:cNvPr id="8" name="Picture 7" descr="il_170x135.24425961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705" y="415925"/>
            <a:ext cx="2159000" cy="1714500"/>
          </a:xfrm>
          <a:prstGeom prst="rect">
            <a:avLst/>
          </a:prstGeom>
        </p:spPr>
      </p:pic>
      <p:pic>
        <p:nvPicPr>
          <p:cNvPr id="9" name="Picture 8" descr="il_170x135.227590687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739678"/>
            <a:ext cx="2159000" cy="1714500"/>
          </a:xfrm>
          <a:prstGeom prst="rect">
            <a:avLst/>
          </a:prstGeom>
        </p:spPr>
      </p:pic>
      <p:pic>
        <p:nvPicPr>
          <p:cNvPr id="10" name="Picture 9" descr="il_170x135.286876957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200" y="4739678"/>
            <a:ext cx="2159000" cy="1714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94705" y="4739678"/>
            <a:ext cx="2159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23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9571" r="-9571"/>
          <a:stretch>
            <a:fillRect/>
          </a:stretch>
        </p:blipFill>
        <p:spPr>
          <a:xfrm>
            <a:off x="457200" y="1170715"/>
            <a:ext cx="8229600" cy="4527652"/>
          </a:xfrm>
        </p:spPr>
      </p:pic>
    </p:spTree>
    <p:extLst>
      <p:ext uri="{BB962C8B-B14F-4D97-AF65-F5344CB8AC3E}">
        <p14:creationId xmlns:p14="http://schemas.microsoft.com/office/powerpoint/2010/main" val="3377600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We believe that…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an item’s </a:t>
            </a:r>
            <a:r>
              <a:rPr lang="en-US" dirty="0">
                <a:latin typeface="Georgia"/>
                <a:cs typeface="Georgia"/>
              </a:rPr>
              <a:t>set of tags is a relatively accurate representation of </a:t>
            </a:r>
            <a:r>
              <a:rPr lang="en-US" dirty="0" smtClean="0">
                <a:latin typeface="Georgia"/>
                <a:cs typeface="Georgia"/>
              </a:rPr>
              <a:t>that item</a:t>
            </a:r>
            <a:endParaRPr lang="en-US" dirty="0" smtClean="0">
              <a:latin typeface="Georgia"/>
              <a:cs typeface="Georgia"/>
            </a:endParaRPr>
          </a:p>
          <a:p>
            <a:r>
              <a:rPr lang="en-US" dirty="0" smtClean="0">
                <a:latin typeface="Georgia"/>
                <a:cs typeface="Georgia"/>
              </a:rPr>
              <a:t>users favorite items according to their interests</a:t>
            </a:r>
          </a:p>
          <a:p>
            <a:r>
              <a:rPr lang="en-US" dirty="0" smtClean="0">
                <a:latin typeface="Georgia"/>
                <a:cs typeface="Georgia"/>
              </a:rPr>
              <a:t>users’ interests can be discerned by their favorite items’ set of tags</a:t>
            </a: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54530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Georgia"/>
                <a:cs typeface="Georgia"/>
              </a:rPr>
              <a:t>Difficulties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u</a:t>
            </a:r>
            <a:r>
              <a:rPr lang="en-US" dirty="0" smtClean="0">
                <a:latin typeface="Georgia"/>
                <a:cs typeface="Georgia"/>
              </a:rPr>
              <a:t>nable </a:t>
            </a:r>
            <a:r>
              <a:rPr lang="en-US" dirty="0">
                <a:latin typeface="Georgia"/>
                <a:cs typeface="Georgia"/>
              </a:rPr>
              <a:t>to determine what users </a:t>
            </a:r>
            <a:r>
              <a:rPr lang="en-US" i="1" dirty="0">
                <a:latin typeface="Georgia"/>
                <a:cs typeface="Georgia"/>
              </a:rPr>
              <a:t>don’t </a:t>
            </a:r>
            <a:r>
              <a:rPr lang="en-US" dirty="0">
                <a:latin typeface="Georgia"/>
                <a:cs typeface="Georgia"/>
              </a:rPr>
              <a:t>like (</a:t>
            </a:r>
            <a:r>
              <a:rPr lang="en-US" dirty="0" err="1">
                <a:latin typeface="Georgia"/>
                <a:cs typeface="Georgia"/>
              </a:rPr>
              <a:t>ie</a:t>
            </a:r>
            <a:r>
              <a:rPr lang="en-US" dirty="0">
                <a:latin typeface="Georgia"/>
                <a:cs typeface="Georgia"/>
              </a:rPr>
              <a:t>: no ranking system</a:t>
            </a:r>
            <a:r>
              <a:rPr lang="en-US" dirty="0" smtClean="0">
                <a:latin typeface="Georgia"/>
                <a:cs typeface="Georgia"/>
              </a:rPr>
              <a:t>)</a:t>
            </a:r>
          </a:p>
          <a:p>
            <a:r>
              <a:rPr lang="en-US" dirty="0">
                <a:latin typeface="Georgia"/>
                <a:cs typeface="Georgia"/>
              </a:rPr>
              <a:t>unable to access private information (</a:t>
            </a:r>
            <a:r>
              <a:rPr lang="en-US" dirty="0" err="1">
                <a:latin typeface="Georgia"/>
                <a:cs typeface="Georgia"/>
              </a:rPr>
              <a:t>ie</a:t>
            </a:r>
            <a:r>
              <a:rPr lang="en-US" dirty="0">
                <a:latin typeface="Georgia"/>
                <a:cs typeface="Georgia"/>
              </a:rPr>
              <a:t>: user clicks, user purchases)</a:t>
            </a:r>
          </a:p>
          <a:p>
            <a:pPr marL="0" indent="0">
              <a:buNone/>
            </a:pP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35093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Our Data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u</a:t>
            </a:r>
            <a:r>
              <a:rPr lang="en-US" dirty="0" smtClean="0">
                <a:latin typeface="Georgia"/>
                <a:cs typeface="Georgia"/>
              </a:rPr>
              <a:t>sing </a:t>
            </a:r>
            <a:r>
              <a:rPr lang="en-US" dirty="0" err="1" smtClean="0">
                <a:latin typeface="Georgia"/>
                <a:cs typeface="Georgia"/>
              </a:rPr>
              <a:t>Etsy’s</a:t>
            </a:r>
            <a:r>
              <a:rPr lang="en-US" dirty="0" smtClean="0">
                <a:latin typeface="Georgia"/>
                <a:cs typeface="Georgia"/>
              </a:rPr>
              <a:t> API</a:t>
            </a:r>
          </a:p>
          <a:p>
            <a:r>
              <a:rPr lang="en-US" dirty="0" smtClean="0">
                <a:latin typeface="Georgia"/>
                <a:cs typeface="Georgia"/>
              </a:rPr>
              <a:t>collect tags </a:t>
            </a:r>
            <a:r>
              <a:rPr lang="en-US" dirty="0" smtClean="0">
                <a:latin typeface="Georgia"/>
                <a:cs typeface="Georgia"/>
              </a:rPr>
              <a:t>of items that one </a:t>
            </a:r>
            <a:r>
              <a:rPr lang="en-US" dirty="0" smtClean="0">
                <a:latin typeface="Georgia"/>
                <a:cs typeface="Georgia"/>
              </a:rPr>
              <a:t>user (</a:t>
            </a:r>
            <a:r>
              <a:rPr lang="en-US" dirty="0" smtClean="0">
                <a:latin typeface="Georgia"/>
                <a:cs typeface="Georgia"/>
              </a:rPr>
              <a:t>corduroy) has marked as a favorite item</a:t>
            </a:r>
          </a:p>
          <a:p>
            <a:r>
              <a:rPr lang="en-US" dirty="0">
                <a:latin typeface="Georgia"/>
                <a:cs typeface="Georgia"/>
              </a:rPr>
              <a:t>c</a:t>
            </a:r>
            <a:r>
              <a:rPr lang="en-US" dirty="0" smtClean="0">
                <a:latin typeface="Georgia"/>
                <a:cs typeface="Georgia"/>
              </a:rPr>
              <a:t>ollect tags </a:t>
            </a:r>
            <a:r>
              <a:rPr lang="en-US" dirty="0" smtClean="0">
                <a:latin typeface="Georgia"/>
                <a:cs typeface="Georgia"/>
              </a:rPr>
              <a:t>of “randomly” selected items</a:t>
            </a:r>
            <a:endParaRPr lang="en-US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60493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loud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4" b="14414"/>
          <a:stretch>
            <a:fillRect/>
          </a:stretch>
        </p:blipFill>
        <p:spPr>
          <a:xfrm>
            <a:off x="-858761" y="399142"/>
            <a:ext cx="10930462" cy="6011333"/>
          </a:xfrm>
        </p:spPr>
      </p:pic>
    </p:spTree>
    <p:extLst>
      <p:ext uri="{BB962C8B-B14F-4D97-AF65-F5344CB8AC3E}">
        <p14:creationId xmlns:p14="http://schemas.microsoft.com/office/powerpoint/2010/main" val="1570668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/>
                <a:cs typeface="Georgia"/>
              </a:rPr>
              <a:t>Experimental Setup</a:t>
            </a:r>
            <a:endParaRPr lang="en-US" dirty="0">
              <a:latin typeface="Georgia"/>
              <a:cs typeface="Georg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Georgia"/>
                <a:cs typeface="Georgia"/>
              </a:rPr>
              <a:t>4-fold cross-validation</a:t>
            </a:r>
          </a:p>
          <a:p>
            <a:r>
              <a:rPr lang="en-US" dirty="0" smtClean="0">
                <a:latin typeface="Georgia"/>
                <a:cs typeface="Georgia"/>
              </a:rPr>
              <a:t>use majority </a:t>
            </a:r>
            <a:r>
              <a:rPr lang="en-US" dirty="0" smtClean="0">
                <a:latin typeface="Georgia"/>
                <a:cs typeface="Georgia"/>
              </a:rPr>
              <a:t>of corduroy’s favorite items as the training set</a:t>
            </a:r>
          </a:p>
          <a:p>
            <a:r>
              <a:rPr lang="en-US" dirty="0" smtClean="0">
                <a:latin typeface="Georgia"/>
                <a:cs typeface="Georgia"/>
              </a:rPr>
              <a:t>use a s</a:t>
            </a:r>
            <a:r>
              <a:rPr lang="en-US" dirty="0" smtClean="0">
                <a:latin typeface="Georgia"/>
                <a:cs typeface="Georgia"/>
              </a:rPr>
              <a:t>mall </a:t>
            </a:r>
            <a:r>
              <a:rPr lang="en-US" dirty="0" smtClean="0">
                <a:latin typeface="Georgia"/>
                <a:cs typeface="Georgia"/>
              </a:rPr>
              <a:t>portion of corduroy’s favorite items along with random items as the testing </a:t>
            </a:r>
            <a:r>
              <a:rPr lang="en-US" dirty="0" smtClean="0">
                <a:latin typeface="Georgia"/>
                <a:cs typeface="Georgia"/>
              </a:rPr>
              <a:t>set</a:t>
            </a:r>
            <a:endParaRPr lang="en-US" dirty="0">
              <a:latin typeface="Georgia"/>
              <a:cs typeface="Georgia"/>
            </a:endParaRPr>
          </a:p>
          <a:p>
            <a:r>
              <a:rPr lang="en-US" dirty="0" smtClean="0">
                <a:latin typeface="Georgia"/>
                <a:cs typeface="Georgia"/>
              </a:rPr>
              <a:t>error based on whether or not this portion is present at the top of recommendation list</a:t>
            </a:r>
            <a:endParaRPr lang="en-US" dirty="0" smtClean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83891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490</Words>
  <Application>Microsoft Macintosh PowerPoint</Application>
  <PresentationFormat>On-screen Show (4:3)</PresentationFormat>
  <Paragraphs>89</Paragraphs>
  <Slides>27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Microsoft Word Document</vt:lpstr>
      <vt:lpstr>Generating Effective Item Recommendations for Etsy Users</vt:lpstr>
      <vt:lpstr>Item Recommendation Systems </vt:lpstr>
      <vt:lpstr>Etsy is the world’s handmade marketplace.</vt:lpstr>
      <vt:lpstr>PowerPoint Presentation</vt:lpstr>
      <vt:lpstr>We believe that…</vt:lpstr>
      <vt:lpstr>Difficulties</vt:lpstr>
      <vt:lpstr>Our Data</vt:lpstr>
      <vt:lpstr>PowerPoint Presentation</vt:lpstr>
      <vt:lpstr>Experimental Setup</vt:lpstr>
      <vt:lpstr>Item-Based Collaborative Filtering Using the k-Nearest Neighbor</vt:lpstr>
      <vt:lpstr>Cosine Similarity</vt:lpstr>
      <vt:lpstr>Item-Based Collaborative Filtering Using the k-Nearest Neighbor</vt:lpstr>
      <vt:lpstr>Mean Number of corduroy’s Favorite Items…</vt:lpstr>
      <vt:lpstr>2D Line Plot</vt:lpstr>
      <vt:lpstr>Cumulative Distribution</vt:lpstr>
      <vt:lpstr>Revealed Preference Through Weighted Tags</vt:lpstr>
      <vt:lpstr>Mean Number of corduroy’s Favorite Items…</vt:lpstr>
      <vt:lpstr>2D Line Plot</vt:lpstr>
      <vt:lpstr>Cumulative Distribution</vt:lpstr>
      <vt:lpstr>Effects of Ignoring Top Categories</vt:lpstr>
      <vt:lpstr>Mean Number of corduroy’s Favorite Items…</vt:lpstr>
      <vt:lpstr>2D Line Plot</vt:lpstr>
      <vt:lpstr>Cumulative Distribution</vt:lpstr>
      <vt:lpstr>Conclusions</vt:lpstr>
      <vt:lpstr>Future Considerations</vt:lpstr>
      <vt:lpstr>Questions?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Effective Item Recommendations for Etsy Users</dc:title>
  <dc:creator>Shirmung Bielefeld</dc:creator>
  <cp:lastModifiedBy>Shirmung Bielefeld</cp:lastModifiedBy>
  <cp:revision>19</cp:revision>
  <dcterms:created xsi:type="dcterms:W3CDTF">2011-12-11T14:50:26Z</dcterms:created>
  <dcterms:modified xsi:type="dcterms:W3CDTF">2011-12-12T12:45:20Z</dcterms:modified>
</cp:coreProperties>
</file>

<file path=docProps/thumbnail.jpeg>
</file>